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0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</p:sldIdLst>
  <p:sldSz cy="5143500" cx="9144000"/>
  <p:notesSz cx="6858000" cy="9144000"/>
  <p:embeddedFontLst>
    <p:embeddedFont>
      <p:font typeface="Roboto"/>
      <p:regular r:id="rId28"/>
      <p:bold r:id="rId29"/>
      <p:italic r:id="rId30"/>
      <p:boldItalic r:id="rId31"/>
    </p:embeddedFont>
    <p:embeddedFont>
      <p:font typeface="Montserrat"/>
      <p:regular r:id="rId32"/>
      <p:bold r:id="rId33"/>
      <p:italic r:id="rId34"/>
      <p:boldItalic r:id="rId35"/>
    </p:embeddedFont>
    <p:embeddedFont>
      <p:font typeface="Lato"/>
      <p:regular r:id="rId36"/>
      <p:bold r:id="rId37"/>
      <p:italic r:id="rId38"/>
      <p:boldItalic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font" Target="fonts/Roboto-regular.fntdata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Roboto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Roboto-boldItalic.fntdata"/><Relationship Id="rId30" Type="http://schemas.openxmlformats.org/officeDocument/2006/relationships/font" Target="fonts/Roboto-italic.fntdata"/><Relationship Id="rId11" Type="http://schemas.openxmlformats.org/officeDocument/2006/relationships/slide" Target="slides/slide7.xml"/><Relationship Id="rId33" Type="http://schemas.openxmlformats.org/officeDocument/2006/relationships/font" Target="fonts/Montserrat-bold.fntdata"/><Relationship Id="rId10" Type="http://schemas.openxmlformats.org/officeDocument/2006/relationships/slide" Target="slides/slide6.xml"/><Relationship Id="rId32" Type="http://schemas.openxmlformats.org/officeDocument/2006/relationships/font" Target="fonts/Montserrat-regular.fntdata"/><Relationship Id="rId13" Type="http://schemas.openxmlformats.org/officeDocument/2006/relationships/slide" Target="slides/slide9.xml"/><Relationship Id="rId35" Type="http://schemas.openxmlformats.org/officeDocument/2006/relationships/font" Target="fonts/Montserrat-boldItalic.fntdata"/><Relationship Id="rId12" Type="http://schemas.openxmlformats.org/officeDocument/2006/relationships/slide" Target="slides/slide8.xml"/><Relationship Id="rId34" Type="http://schemas.openxmlformats.org/officeDocument/2006/relationships/font" Target="fonts/Montserrat-italic.fntdata"/><Relationship Id="rId15" Type="http://schemas.openxmlformats.org/officeDocument/2006/relationships/slide" Target="slides/slide11.xml"/><Relationship Id="rId37" Type="http://schemas.openxmlformats.org/officeDocument/2006/relationships/font" Target="fonts/Lato-bold.fntdata"/><Relationship Id="rId14" Type="http://schemas.openxmlformats.org/officeDocument/2006/relationships/slide" Target="slides/slide10.xml"/><Relationship Id="rId36" Type="http://schemas.openxmlformats.org/officeDocument/2006/relationships/font" Target="fonts/Lato-regular.fntdata"/><Relationship Id="rId17" Type="http://schemas.openxmlformats.org/officeDocument/2006/relationships/slide" Target="slides/slide13.xml"/><Relationship Id="rId39" Type="http://schemas.openxmlformats.org/officeDocument/2006/relationships/font" Target="fonts/Lato-boldItalic.fntdata"/><Relationship Id="rId16" Type="http://schemas.openxmlformats.org/officeDocument/2006/relationships/slide" Target="slides/slide12.xml"/><Relationship Id="rId38" Type="http://schemas.openxmlformats.org/officeDocument/2006/relationships/font" Target="fonts/Lato-italic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3724144845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3724144845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Hey this is speaker notes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4555665193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4555665193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4555665193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4555665193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4555665193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4555665193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4555665193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4555665193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4555665193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4555665193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4555665193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4555665193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4555665193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4555665193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4555665193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4555665193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4555665193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4555665193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44c598e241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44c598e241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4555665193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4555665193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44cd557e6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44cd557e6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44c598e241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44c598e241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4555665193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4555665193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4498e2893f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4498e2893f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44c598e241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44c598e241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44c598e241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44c598e241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44c598e241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44c598e241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4555665193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4555665193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4555665193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4555665193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4555665193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4555665193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4555665193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4555665193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-4" y="640"/>
            <a:ext cx="5153709" cy="5134250"/>
            <a:chOff x="-4" y="225"/>
            <a:chExt cx="5153709" cy="5152800"/>
          </a:xfrm>
        </p:grpSpPr>
        <p:sp>
          <p:nvSpPr>
            <p:cNvPr id="13" name="Google Shape;13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-5400000">
              <a:off x="146" y="76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rgbClr val="0B5394"/>
            </a:solidFill>
            <a:ln cap="flat" cmpd="sng" w="9525">
              <a:solidFill>
                <a:srgbClr val="0B539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rgbClr val="FFCB0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" name="Google Shape;17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8" name="Google Shape;18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9" name="Google Shape;19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" name="Google Shape;20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23050" y="3822550"/>
            <a:ext cx="1320950" cy="1320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" name="Google Shape;104;p11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5" name="Google Shape;105;p11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11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7" name="Google Shape;107;p11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8" name="Google Shape;108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Google Shape;110;p12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11" name="Google Shape;111;p12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2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2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2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2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2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2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2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rgbClr val="FFCB0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2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2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2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2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2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2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12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12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12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12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9" name="Google Shape;129;p12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30" name="Google Shape;130;p12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1" name="Google Shape;13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oogle Shape;22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3" name="Google Shape;23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rgbClr val="FFCB0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" name="Google Shape;39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" name="Google Shape;40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" name="Google Shape;41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2" name="Google Shape;42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5" name="Google Shape;45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rgbClr val="FFCB0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Font typeface="Lato"/>
              <a:buNone/>
              <a:defRPr sz="3000"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8" name="Google Shape;48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9" name="Google Shape;4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2" name="Google Shape;52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rgbClr val="FFCB0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4" name="Google Shape;54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5" name="Google Shape;55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6" name="Google Shape;56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7" name="Google Shape;57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 1">
  <p:cSld name="CUSTOM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oogle Shape;61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2" name="Google Shape;62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rgbClr val="FFCB0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4" name="Google Shape;64;p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5" name="Google Shape;65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oogle Shape;6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8" name="Google Shape;6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rgbClr val="FFCB0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0" name="Google Shape;70;p8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1" name="Google Shape;71;p8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2" name="Google Shape;72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9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5" name="Google Shape;75;p9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9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9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9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9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9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9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9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rgbClr val="FFCB0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9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9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9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9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9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9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9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9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9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9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" name="Google Shape;93;p9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4" name="Google Shape;94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Google Shape;96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rgbClr val="FFCB0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10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0" name="Google Shape;100;p10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01" name="Google Shape;101;p10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2" name="Google Shape;102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focus">
    <p:bg>
      <p:bgPr>
        <a:solidFill>
          <a:srgbClr val="00274C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" name="Google Shape;9;p1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7823050" y="3822550"/>
            <a:ext cx="1320950" cy="132095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Relationship Id="rId4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Relationship Id="rId4" Type="http://schemas.openxmlformats.org/officeDocument/2006/relationships/image" Target="../media/image11.png"/><Relationship Id="rId5" Type="http://schemas.openxmlformats.org/officeDocument/2006/relationships/image" Target="../media/image2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Relationship Id="rId4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2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22.png"/><Relationship Id="rId6" Type="http://schemas.openxmlformats.org/officeDocument/2006/relationships/image" Target="../media/image21.gif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22.png"/><Relationship Id="rId6" Type="http://schemas.openxmlformats.org/officeDocument/2006/relationships/image" Target="../media/image1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4"/>
          <p:cNvSpPr txBox="1"/>
          <p:nvPr>
            <p:ph type="title"/>
          </p:nvPr>
        </p:nvSpPr>
        <p:spPr>
          <a:xfrm>
            <a:off x="1297500" y="393750"/>
            <a:ext cx="6549300" cy="30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Intro to Truffle</a:t>
            </a:r>
            <a:endParaRPr sz="6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Suite</a:t>
            </a:r>
            <a:endParaRPr sz="6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Truffle Migration</a:t>
            </a:r>
            <a:endParaRPr/>
          </a:p>
        </p:txBody>
      </p:sp>
      <p:sp>
        <p:nvSpPr>
          <p:cNvPr id="201" name="Google Shape;201;p23"/>
          <p:cNvSpPr txBox="1"/>
          <p:nvPr>
            <p:ph idx="1" type="body"/>
          </p:nvPr>
        </p:nvSpPr>
        <p:spPr>
          <a:xfrm>
            <a:off x="1297500" y="2111550"/>
            <a:ext cx="7038900" cy="236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Run a elaborate script that compiles and deploys your contract to the chosen network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Allows more ‘customization’ with deploying contracts </a:t>
            </a:r>
            <a:endParaRPr/>
          </a:p>
        </p:txBody>
      </p:sp>
      <p:pic>
        <p:nvPicPr>
          <p:cNvPr id="202" name="Google Shape;20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4350" y="436325"/>
            <a:ext cx="3102050" cy="152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Truffle Migration</a:t>
            </a:r>
            <a:endParaRPr/>
          </a:p>
        </p:txBody>
      </p:sp>
      <p:sp>
        <p:nvSpPr>
          <p:cNvPr id="208" name="Google Shape;208;p24"/>
          <p:cNvSpPr txBox="1"/>
          <p:nvPr>
            <p:ph idx="1" type="body"/>
          </p:nvPr>
        </p:nvSpPr>
        <p:spPr>
          <a:xfrm>
            <a:off x="1297500" y="2111550"/>
            <a:ext cx="7038900" cy="236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Run a elaborate script that compiles and deploys your contract to the chosen network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Allows more ‘customization’ with deploying contracts </a:t>
            </a:r>
            <a:endParaRPr/>
          </a:p>
        </p:txBody>
      </p:sp>
      <p:pic>
        <p:nvPicPr>
          <p:cNvPr id="209" name="Google Shape;20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4350" y="436325"/>
            <a:ext cx="3102050" cy="152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59925" y="940125"/>
            <a:ext cx="6876475" cy="3838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Truffle Migration</a:t>
            </a:r>
            <a:endParaRPr/>
          </a:p>
        </p:txBody>
      </p:sp>
      <p:sp>
        <p:nvSpPr>
          <p:cNvPr id="216" name="Google Shape;216;p25"/>
          <p:cNvSpPr txBox="1"/>
          <p:nvPr>
            <p:ph idx="1" type="body"/>
          </p:nvPr>
        </p:nvSpPr>
        <p:spPr>
          <a:xfrm>
            <a:off x="1297500" y="2111550"/>
            <a:ext cx="7038900" cy="236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Each of these .js files are executed where contracts are deployed and any preparation processes are done. </a:t>
            </a:r>
            <a:endParaRPr/>
          </a:p>
        </p:txBody>
      </p:sp>
      <p:pic>
        <p:nvPicPr>
          <p:cNvPr id="217" name="Google Shape;21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4350" y="436325"/>
            <a:ext cx="3102050" cy="152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55625" y="2904875"/>
            <a:ext cx="2505075" cy="138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27924" y="0"/>
            <a:ext cx="472190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Truffle Migration</a:t>
            </a:r>
            <a:endParaRPr/>
          </a:p>
        </p:txBody>
      </p:sp>
      <p:sp>
        <p:nvSpPr>
          <p:cNvPr id="225" name="Google Shape;225;p26"/>
          <p:cNvSpPr txBox="1"/>
          <p:nvPr>
            <p:ph idx="1" type="body"/>
          </p:nvPr>
        </p:nvSpPr>
        <p:spPr>
          <a:xfrm>
            <a:off x="1297500" y="2111550"/>
            <a:ext cx="7038900" cy="236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Each of these .js files are executed where contracts are deployed and any preparation processes are done. </a:t>
            </a:r>
            <a:endParaRPr/>
          </a:p>
        </p:txBody>
      </p:sp>
      <p:pic>
        <p:nvPicPr>
          <p:cNvPr id="226" name="Google Shape;22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4350" y="436325"/>
            <a:ext cx="3102050" cy="152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55625" y="2904875"/>
            <a:ext cx="2505075" cy="1381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Truffle Testing</a:t>
            </a:r>
            <a:endParaRPr/>
          </a:p>
        </p:txBody>
      </p:sp>
      <p:sp>
        <p:nvSpPr>
          <p:cNvPr id="233" name="Google Shape;233;p27"/>
          <p:cNvSpPr txBox="1"/>
          <p:nvPr>
            <p:ph idx="1" type="body"/>
          </p:nvPr>
        </p:nvSpPr>
        <p:spPr>
          <a:xfrm>
            <a:off x="1297500" y="2111550"/>
            <a:ext cx="7038900" cy="236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Run unit testing on your smart contracts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Your way of ASSURING that the contracts you wrote are relatively bug free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Written in JS, ran with the following command</a:t>
            </a:r>
            <a:endParaRPr/>
          </a:p>
        </p:txBody>
      </p:sp>
      <p:pic>
        <p:nvPicPr>
          <p:cNvPr id="234" name="Google Shape;23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0275" y="2993775"/>
            <a:ext cx="1722050" cy="1485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Truffle Testing</a:t>
            </a:r>
            <a:endParaRPr/>
          </a:p>
        </p:txBody>
      </p:sp>
      <p:pic>
        <p:nvPicPr>
          <p:cNvPr id="240" name="Google Shape;24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0275" y="2993775"/>
            <a:ext cx="1722050" cy="148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01822" y="1008825"/>
            <a:ext cx="4400351" cy="347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Truffle Testing</a:t>
            </a:r>
            <a:endParaRPr/>
          </a:p>
        </p:txBody>
      </p:sp>
      <p:pic>
        <p:nvPicPr>
          <p:cNvPr id="247" name="Google Shape;24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3525" y="1056650"/>
            <a:ext cx="3867150" cy="310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10675" y="1056650"/>
            <a:ext cx="3628525" cy="17602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10675" y="2816876"/>
            <a:ext cx="3628525" cy="12117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Truffle Testing</a:t>
            </a:r>
            <a:endParaRPr/>
          </a:p>
        </p:txBody>
      </p:sp>
      <p:pic>
        <p:nvPicPr>
          <p:cNvPr id="255" name="Google Shape;25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3525" y="1056650"/>
            <a:ext cx="3867150" cy="310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10675" y="1056650"/>
            <a:ext cx="3628525" cy="17602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10675" y="2816876"/>
            <a:ext cx="3628525" cy="12117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03525" y="1431675"/>
            <a:ext cx="3810000" cy="2076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Truffle Testing</a:t>
            </a:r>
            <a:endParaRPr/>
          </a:p>
        </p:txBody>
      </p:sp>
      <p:pic>
        <p:nvPicPr>
          <p:cNvPr id="264" name="Google Shape;26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3525" y="1056650"/>
            <a:ext cx="3867150" cy="310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10675" y="1056650"/>
            <a:ext cx="3628525" cy="17602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10675" y="2816876"/>
            <a:ext cx="3628525" cy="12117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94063" y="1423975"/>
            <a:ext cx="4848225" cy="2295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Ganache</a:t>
            </a:r>
            <a:endParaRPr/>
          </a:p>
        </p:txBody>
      </p:sp>
      <p:sp>
        <p:nvSpPr>
          <p:cNvPr id="273" name="Google Shape;273;p32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Personal Blockchain for Developers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Quickly see the current status of all accounts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Addresses, private keys, transactions, and balances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Good for Unit Testing, Calculating Gas Price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74" name="Google Shape;27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39295" y="1530925"/>
            <a:ext cx="2397150" cy="2000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Before we go intro truffle</a:t>
            </a:r>
            <a:endParaRPr/>
          </a:p>
        </p:txBody>
      </p:sp>
      <p:sp>
        <p:nvSpPr>
          <p:cNvPr id="144" name="Google Shape;144;p15"/>
          <p:cNvSpPr txBox="1"/>
          <p:nvPr>
            <p:ph idx="1" type="body"/>
          </p:nvPr>
        </p:nvSpPr>
        <p:spPr>
          <a:xfrm>
            <a:off x="1222275" y="4369675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https://goo.gl/5qWr1z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145" name="Google Shape;14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7500" y="1567550"/>
            <a:ext cx="6267300" cy="2749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33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81" name="Google Shape;28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Drizzle</a:t>
            </a:r>
            <a:endParaRPr/>
          </a:p>
        </p:txBody>
      </p:sp>
      <p:sp>
        <p:nvSpPr>
          <p:cNvPr id="287" name="Google Shape;287;p3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Front End Stuff</a:t>
            </a:r>
            <a:endParaRPr/>
          </a:p>
        </p:txBody>
      </p:sp>
      <p:pic>
        <p:nvPicPr>
          <p:cNvPr id="288" name="Google Shape;28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3400" y="2019225"/>
            <a:ext cx="5790100" cy="255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Drizzle (Cont.)</a:t>
            </a:r>
            <a:endParaRPr/>
          </a:p>
        </p:txBody>
      </p:sp>
      <p:sp>
        <p:nvSpPr>
          <p:cNvPr id="294" name="Google Shape;294;p3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Provides a suite of utility functions to make front end dev MUCH easier 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Redux reducers, actions provided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Visual library for common smart contract codes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Does require a </a:t>
            </a:r>
            <a:r>
              <a:rPr lang="en"/>
              <a:t>prerequisite</a:t>
            </a:r>
            <a:r>
              <a:rPr lang="en"/>
              <a:t> knowledge of React.js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Future lecture will give a crash course on React.js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Think of it as bootstrap.css/.js for writing Dapp user experiences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It’s fine if this goes over your head, we will talk about this more later.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6"/>
          <p:cNvSpPr txBox="1"/>
          <p:nvPr/>
        </p:nvSpPr>
        <p:spPr>
          <a:xfrm>
            <a:off x="2710900" y="2813975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Go To: https://truffleframework.com/tutorials/pet-shop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00" name="Google Shape;30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1275" y="301300"/>
            <a:ext cx="4349600" cy="3277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Deploying a Smart Contract</a:t>
            </a:r>
            <a:endParaRPr/>
          </a:p>
        </p:txBody>
      </p:sp>
      <p:sp>
        <p:nvSpPr>
          <p:cNvPr id="151" name="Google Shape;151;p16"/>
          <p:cNvSpPr txBox="1"/>
          <p:nvPr>
            <p:ph idx="1" type="body"/>
          </p:nvPr>
        </p:nvSpPr>
        <p:spPr>
          <a:xfrm>
            <a:off x="120585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Backend - Solidity, EVM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FrontEnd - Web3.js, Node, HTML, CSS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Learn More : https://solidity.readthedocs.io/en/v0.4.24/introduction-to-smart-contracts.html</a:t>
            </a:r>
            <a:endParaRPr/>
          </a:p>
        </p:txBody>
      </p:sp>
      <p:sp>
        <p:nvSpPr>
          <p:cNvPr id="152" name="Google Shape;152;p16"/>
          <p:cNvSpPr/>
          <p:nvPr/>
        </p:nvSpPr>
        <p:spPr>
          <a:xfrm>
            <a:off x="4273775" y="1424300"/>
            <a:ext cx="3211800" cy="2685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3" name="Google Shape;15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09875" y="1453250"/>
            <a:ext cx="2939600" cy="262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Truffle Suite</a:t>
            </a:r>
            <a:endParaRPr/>
          </a:p>
        </p:txBody>
      </p:sp>
      <p:sp>
        <p:nvSpPr>
          <p:cNvPr id="159" name="Google Shape;159;p17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it?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A suite of 3 tools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Truffle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Ganache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Drizzle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Make your life much easier.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Written in JS, provided as NPM modules.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60" name="Google Shape;16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06550" y="1567550"/>
            <a:ext cx="3435649" cy="2520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Truffle</a:t>
            </a:r>
            <a:endParaRPr/>
          </a:p>
        </p:txBody>
      </p:sp>
      <p:sp>
        <p:nvSpPr>
          <p:cNvPr id="166" name="Google Shape;166;p18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Powerful NPM module that helps compile, deploy, and test smart contracts 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Compiling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(Deploying) Migrations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Testing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Truffle is the swiss knife of smart contract development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happens when you...</a:t>
            </a:r>
            <a:endParaRPr/>
          </a:p>
        </p:txBody>
      </p:sp>
      <p:sp>
        <p:nvSpPr>
          <p:cNvPr id="172" name="Google Shape;172;p19"/>
          <p:cNvSpPr txBox="1"/>
          <p:nvPr>
            <p:ph idx="1" type="body"/>
          </p:nvPr>
        </p:nvSpPr>
        <p:spPr>
          <a:xfrm>
            <a:off x="1297500" y="2576450"/>
            <a:ext cx="7038900" cy="190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 things are created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The compiled machine code of your smart contract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The ABI (Aplication binary interface)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Think of it as a instruction manual to your compiled smart contract</a:t>
            </a:r>
            <a:endParaRPr/>
          </a:p>
        </p:txBody>
      </p:sp>
      <p:pic>
        <p:nvPicPr>
          <p:cNvPr id="173" name="Google Shape;17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7501" y="1073871"/>
            <a:ext cx="5573427" cy="1408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ABI and compiled code</a:t>
            </a:r>
            <a:endParaRPr/>
          </a:p>
        </p:txBody>
      </p:sp>
      <p:sp>
        <p:nvSpPr>
          <p:cNvPr id="179" name="Google Shape;179;p20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80" name="Google Shape;18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7500" y="1542950"/>
            <a:ext cx="7038899" cy="16428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ABI and compiled code</a:t>
            </a:r>
            <a:endParaRPr/>
          </a:p>
        </p:txBody>
      </p:sp>
      <p:sp>
        <p:nvSpPr>
          <p:cNvPr id="186" name="Google Shape;186;p21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87" name="Google Shape;18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7500" y="1542950"/>
            <a:ext cx="7038899" cy="16428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93541" y="0"/>
            <a:ext cx="3945116" cy="5143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can you do with ABI?</a:t>
            </a:r>
            <a:endParaRPr/>
          </a:p>
        </p:txBody>
      </p:sp>
      <p:sp>
        <p:nvSpPr>
          <p:cNvPr id="194" name="Google Shape;194;p22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The ABI is how you understand how to interact with your smart contract.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In Web3.js, a contract object is constructed like so: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t/>
            </a:r>
            <a:endParaRPr/>
          </a:p>
        </p:txBody>
      </p:sp>
      <p:pic>
        <p:nvPicPr>
          <p:cNvPr id="195" name="Google Shape;19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0575" y="2140123"/>
            <a:ext cx="5772976" cy="2749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